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1" r:id="rId3"/>
    <p:sldId id="272" r:id="rId4"/>
    <p:sldId id="275" r:id="rId5"/>
    <p:sldId id="276" r:id="rId6"/>
    <p:sldId id="277" r:id="rId7"/>
    <p:sldId id="274" r:id="rId8"/>
    <p:sldId id="279" r:id="rId9"/>
  </p:sldIdLst>
  <p:sldSz cx="12192000" cy="6858000"/>
  <p:notesSz cx="7010400" cy="923607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2337"/>
    <a:srgbClr val="FAA4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B8D8F2-EB3C-4D5A-A168-8B9E8185FCC7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91DE58E-0CA3-44A5-9C58-80148373F5ED}" type="pres">
      <dgm:prSet presAssocID="{3AB8D8F2-EB3C-4D5A-A168-8B9E8185FCC7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</dgm:ptLst>
  <dgm:cxnLst>
    <dgm:cxn modelId="{65DC7182-8F64-45C3-8402-0F2EA84762D5}" type="presOf" srcId="{3AB8D8F2-EB3C-4D5A-A168-8B9E8185FCC7}" destId="{891DE58E-0CA3-44A5-9C58-80148373F5ED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DE8279-66A2-4E6E-93AF-354C1C85BDCF}" type="doc">
      <dgm:prSet loTypeId="urn:microsoft.com/office/officeart/2005/8/layout/cycle2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B8E08A5-7088-4265-BCA9-2F26C90DF55D}" type="pres">
      <dgm:prSet presAssocID="{21DE8279-66A2-4E6E-93AF-354C1C85BDC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</dgm:ptLst>
  <dgm:cxnLst>
    <dgm:cxn modelId="{2CE082D3-2F18-4FC9-9FB9-C99E50D35561}" type="presOf" srcId="{21DE8279-66A2-4E6E-93AF-354C1C85BDCF}" destId="{0B8E08A5-7088-4265-BCA9-2F26C90DF55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8337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85334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64122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86298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50802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3248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38556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29832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64148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71907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0151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AA4EA"/>
            </a:gs>
            <a:gs pos="44000">
              <a:schemeClr val="accent1">
                <a:lumMod val="20000"/>
                <a:lumOff val="80000"/>
              </a:schemeClr>
            </a:gs>
            <a:gs pos="47000">
              <a:schemeClr val="accent1">
                <a:lumMod val="45000"/>
                <a:lumOff val="55000"/>
              </a:schemeClr>
            </a:gs>
            <a:gs pos="3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0F4D5-F451-46ED-BEB8-3EB8DC16D357}" type="datetimeFigureOut">
              <a:rPr lang="es-MX" smtClean="0"/>
              <a:t>28/12/2021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BF35D-DAD4-4697-A1B0-AC7D12C6E72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83713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2.jpeg"/><Relationship Id="rId5" Type="http://schemas.openxmlformats.org/officeDocument/2006/relationships/diagramLayout" Target="../diagrams/layout1.xml"/><Relationship Id="rId10" Type="http://schemas.openxmlformats.org/officeDocument/2006/relationships/image" Target="../media/image5.jpeg"/><Relationship Id="rId4" Type="http://schemas.openxmlformats.org/officeDocument/2006/relationships/diagramData" Target="../diagrams/data1.xml"/><Relationship Id="rId9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image" Target="../media/image2.jpe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contactociudadano@funcionpublica.Gob.mx" TargetMode="External"/><Relationship Id="rId7" Type="http://schemas.openxmlformats.org/officeDocument/2006/relationships/image" Target="../media/image3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1.png"/><Relationship Id="rId4" Type="http://schemas.openxmlformats.org/officeDocument/2006/relationships/hyperlink" Target="mailto:quejas@funcionpublica.Gob.mx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940712"/>
            <a:ext cx="10515600" cy="1325563"/>
          </a:xfrm>
        </p:spPr>
        <p:txBody>
          <a:bodyPr/>
          <a:lstStyle/>
          <a:p>
            <a:pPr algn="ctr"/>
            <a:r>
              <a:rPr lang="es-MX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de las Mujeres</a:t>
            </a:r>
            <a:br>
              <a:rPr lang="es-MX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Gobierno del Estado de Sinaloa</a:t>
            </a:r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123024" y="3851374"/>
            <a:ext cx="6063175" cy="70655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spc="5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Contraloría Social</a:t>
            </a:r>
            <a:endParaRPr lang="es-MX" sz="4000" spc="5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 descr="http://puntogenero.inmujeres.gob.mx/presupuestos/img/_formatos_institucional_inmujeres_logo_gmx_institucional_transparente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665" y="525573"/>
            <a:ext cx="2656803" cy="68258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 descr="C:\Users\PROYECTOS FEDERALES\Downloads\WhatsApp Image 2021-12-21 at 10.56.12.jpe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8710" y="65315"/>
            <a:ext cx="3039551" cy="152195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 descr="https://www.gob.mx/cms/uploads/action_program/main_image/23963/post_Logotipo_de_CS_2020.jpg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5111"/>
          <a:stretch/>
        </p:blipFill>
        <p:spPr bwMode="auto">
          <a:xfrm>
            <a:off x="8262932" y="300446"/>
            <a:ext cx="1886905" cy="9013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474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 descr="https://www.gob.mx/cms/uploads/action_program/main_image/23963/post_Logotipo_de_CS_2020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5111"/>
          <a:stretch/>
        </p:blipFill>
        <p:spPr bwMode="auto">
          <a:xfrm>
            <a:off x="8262932" y="300446"/>
            <a:ext cx="1886905" cy="9013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Imagen 16" descr="http://puntogenero.inmujeres.gob.mx/presupuestos/img/_formatos_institucional_inmujeres_logo_gmx_institucional_transparente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665" y="525573"/>
            <a:ext cx="2656803" cy="68258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Diagrama 5"/>
          <p:cNvGraphicFramePr/>
          <p:nvPr>
            <p:extLst/>
          </p:nvPr>
        </p:nvGraphicFramePr>
        <p:xfrm>
          <a:off x="2495600" y="3977769"/>
          <a:ext cx="7403613" cy="2331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6 Rectángulo"/>
          <p:cNvSpPr/>
          <p:nvPr/>
        </p:nvSpPr>
        <p:spPr>
          <a:xfrm>
            <a:off x="2194165" y="1701131"/>
            <a:ext cx="804418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auhaus 93" panose="04030905020B02020C02" pitchFamily="82" charset="0"/>
              </a:rPr>
              <a:t>¿Qué es la contraloría social?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27119" y="3984661"/>
            <a:ext cx="7344818" cy="147732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just"/>
            <a:r>
              <a:rPr lang="es-MX" i="1" dirty="0">
                <a:latin typeface="Comic Sans MS" panose="030F0702030302020204" pitchFamily="66" charset="0"/>
              </a:rPr>
              <a:t>Es la participación organizada de las personas beneficiarias para verificar el cumplimiento de las metas y la correcta aplicación de los recursos públicos asignados a los programas de desarrollo social, supervisando y vigilando que los apoyos y servicios se proporcionen con transparencia, oportunidad y calidad</a:t>
            </a:r>
            <a:r>
              <a:rPr lang="es-MX" sz="1600" i="1" dirty="0">
                <a:latin typeface="Century Gothic" pitchFamily="34" charset="0"/>
              </a:rPr>
              <a:t>.</a:t>
            </a:r>
            <a:r>
              <a:rPr lang="es-MX" sz="1600" dirty="0">
                <a:latin typeface="Century Gothic" pitchFamily="34" charset="0"/>
              </a:rPr>
              <a:t> </a:t>
            </a:r>
            <a:endParaRPr lang="es-MX" dirty="0"/>
          </a:p>
        </p:txBody>
      </p:sp>
      <p:sp>
        <p:nvSpPr>
          <p:cNvPr id="14" name="13 CuadroTexto"/>
          <p:cNvSpPr txBox="1"/>
          <p:nvPr/>
        </p:nvSpPr>
        <p:spPr>
          <a:xfrm>
            <a:off x="5273565" y="5746319"/>
            <a:ext cx="6408712" cy="369332"/>
          </a:xfrm>
          <a:prstGeom prst="rect">
            <a:avLst/>
          </a:prstGeom>
          <a:solidFill>
            <a:srgbClr val="226032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solidFill>
                  <a:schemeClr val="bg1"/>
                </a:solidFill>
                <a:latin typeface="Century Gothic" pitchFamily="34" charset="0"/>
              </a:rPr>
              <a:t>CON TU PARTICIPACIÓN PODEMOS PREVENIR A TIEMPO</a:t>
            </a:r>
          </a:p>
        </p:txBody>
      </p:sp>
      <p:sp>
        <p:nvSpPr>
          <p:cNvPr id="21" name="20 Datos"/>
          <p:cNvSpPr/>
          <p:nvPr/>
        </p:nvSpPr>
        <p:spPr>
          <a:xfrm flipV="1">
            <a:off x="3503712" y="6165304"/>
            <a:ext cx="6336704" cy="72008"/>
          </a:xfrm>
          <a:prstGeom prst="flowChartInputOutpu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12" name="Imagen 11" descr="https://image.freepik.com/vector-gratis/personas-manos-agarradas_76844-323.jp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800" y="2643282"/>
            <a:ext cx="3384376" cy="1062118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</p:pic>
      <p:pic>
        <p:nvPicPr>
          <p:cNvPr id="13" name="Imagen 12" descr="https://image.freepik.com/vector-gratis/mujer-negocios-hermosa-dibujos-animados-dando-discurso_49499-337.jpg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421" y="2387859"/>
            <a:ext cx="1502234" cy="1661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Imagen 14" descr="C:\Users\PROYECTOS FEDERALES\Downloads\WhatsApp Image 2021-12-21 at 10.56.12.jpe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8710" y="65315"/>
            <a:ext cx="3039551" cy="15219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055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/>
          </p:nvPr>
        </p:nvGraphicFramePr>
        <p:xfrm>
          <a:off x="2351584" y="3052454"/>
          <a:ext cx="7614598" cy="3040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n 4" descr="https://www.gob.mx/cms/uploads/action_program/main_image/23963/post_Logotipo_de_CS_2020.jpg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5111"/>
          <a:stretch/>
        </p:blipFill>
        <p:spPr bwMode="auto">
          <a:xfrm>
            <a:off x="8400255" y="348319"/>
            <a:ext cx="1512169" cy="88294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 descr="http://puntogenero.inmujeres.gob.mx/presupuestos/img/_formatos_institucional_inmujeres_logo_gmx_institucional_transparente.pn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348" y="522555"/>
            <a:ext cx="2656803" cy="68258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8 Rectángulo"/>
          <p:cNvSpPr/>
          <p:nvPr/>
        </p:nvSpPr>
        <p:spPr>
          <a:xfrm>
            <a:off x="3729036" y="2315088"/>
            <a:ext cx="7002238" cy="707886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anose="030F0702030302020204" pitchFamily="66" charset="0"/>
              </a:rPr>
              <a:t>CRITERIOS PARA LA CONFORMACIÓN DEL COMITÉ</a:t>
            </a:r>
          </a:p>
          <a:p>
            <a:pPr algn="ctr"/>
            <a:r>
              <a:rPr lang="es-E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anose="030F0702030302020204" pitchFamily="66" charset="0"/>
              </a:rPr>
              <a:t>DE CONTRALORÍA SOCIAL </a:t>
            </a:r>
          </a:p>
        </p:txBody>
      </p:sp>
      <p:pic>
        <p:nvPicPr>
          <p:cNvPr id="2049" name="Picture 1" descr="C:\Users\josue\Desktop\requisitos-para-hacer-una-maestría-requisitos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68177" y="3501008"/>
            <a:ext cx="2276872" cy="2276872"/>
          </a:xfrm>
          <a:prstGeom prst="rect">
            <a:avLst/>
          </a:prstGeom>
          <a:noFill/>
        </p:spPr>
      </p:pic>
      <p:sp>
        <p:nvSpPr>
          <p:cNvPr id="13" name="12 Recortar rectángulo de esquina diagonal"/>
          <p:cNvSpPr/>
          <p:nvPr/>
        </p:nvSpPr>
        <p:spPr>
          <a:xfrm>
            <a:off x="4767360" y="4889562"/>
            <a:ext cx="5112568" cy="1152128"/>
          </a:xfrm>
          <a:prstGeom prst="snip2Diag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5" name="14 Recortar rectángulo de esquina diagonal"/>
          <p:cNvSpPr/>
          <p:nvPr/>
        </p:nvSpPr>
        <p:spPr>
          <a:xfrm>
            <a:off x="4623668" y="3547213"/>
            <a:ext cx="5112568" cy="1080120"/>
          </a:xfrm>
          <a:prstGeom prst="snip2Diag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4" name="13 Rectángulo"/>
          <p:cNvSpPr/>
          <p:nvPr/>
        </p:nvSpPr>
        <p:spPr>
          <a:xfrm>
            <a:off x="4682615" y="3703970"/>
            <a:ext cx="49685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MX" sz="1600" b="1" dirty="0">
                <a:solidFill>
                  <a:schemeClr val="bg1"/>
                </a:solidFill>
              </a:rPr>
              <a:t>Los Comités de Contraloría Social deberán ser integrados por tres personas, preferentemente por mujeres o en su caso por dos mujeres y un hombre.</a:t>
            </a:r>
            <a:endParaRPr lang="es-MX" sz="1600" dirty="0">
              <a:solidFill>
                <a:schemeClr val="bg1"/>
              </a:solidFill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4734864" y="4882870"/>
            <a:ext cx="4968552" cy="132343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algn="just"/>
            <a:r>
              <a:rPr lang="es-MX" sz="1600" b="1" dirty="0">
                <a:solidFill>
                  <a:schemeClr val="bg1"/>
                </a:solidFill>
              </a:rPr>
              <a:t>Los ciudadanos que integren el Comité de Contraloría Social   deben ser residentes del municipio y la localidad donde esté instalado el CDM y no deben ser servidores públicos en funciones.</a:t>
            </a:r>
            <a:r>
              <a:rPr lang="es-MX" sz="1600" dirty="0">
                <a:solidFill>
                  <a:schemeClr val="bg1"/>
                </a:solidFill>
              </a:rPr>
              <a:t> </a:t>
            </a:r>
          </a:p>
          <a:p>
            <a:pPr lvl="0"/>
            <a:endParaRPr lang="es-MX" sz="1600" dirty="0">
              <a:solidFill>
                <a:schemeClr val="bg1"/>
              </a:solidFill>
            </a:endParaRPr>
          </a:p>
        </p:txBody>
      </p:sp>
      <p:pic>
        <p:nvPicPr>
          <p:cNvPr id="12" name="Imagen 11" descr="C:\Users\PROYECTOS FEDERALES\Downloads\WhatsApp Image 2021-12-21 at 10.56.12.jpeg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782" y="26124"/>
            <a:ext cx="3313869" cy="17112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768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https://www.gob.mx/cms/uploads/action_program/main_image/23963/post_Logotipo_de_CS_2020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5111"/>
          <a:stretch/>
        </p:blipFill>
        <p:spPr bwMode="auto">
          <a:xfrm>
            <a:off x="8400255" y="348319"/>
            <a:ext cx="1512169" cy="88294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 descr="http://puntogenero.inmujeres.gob.mx/presupuestos/img/_formatos_institucional_inmujeres_logo_gmx_institucional_transparente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348" y="522555"/>
            <a:ext cx="2656803" cy="6825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n 11" descr="C:\Users\PROYECTOS FEDERALES\Downloads\WhatsApp Image 2021-12-21 at 10.56.12.jpe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782" y="26124"/>
            <a:ext cx="3313869" cy="171123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2771336" y="1800035"/>
            <a:ext cx="7891976" cy="492999"/>
          </a:xfrm>
        </p:spPr>
        <p:txBody>
          <a:bodyPr>
            <a:noAutofit/>
          </a:bodyPr>
          <a:lstStyle/>
          <a:p>
            <a:pPr algn="ctr"/>
            <a:r>
              <a:rPr lang="es-MX" sz="2800" b="1" cap="small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Comités de Contraloría Social en Sinaloa</a:t>
            </a:r>
            <a:endParaRPr lang="es-MX" sz="2800" b="1" cap="small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contenido 20"/>
          <p:cNvSpPr>
            <a:spLocks noGrp="1"/>
          </p:cNvSpPr>
          <p:nvPr>
            <p:ph sz="half" idx="1"/>
          </p:nvPr>
        </p:nvSpPr>
        <p:spPr>
          <a:xfrm>
            <a:off x="2343446" y="2644726"/>
            <a:ext cx="3672582" cy="3812345"/>
          </a:xfrm>
          <a:ln w="7620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marL="0" indent="0" algn="ctr">
              <a:buNone/>
            </a:pPr>
            <a:r>
              <a:rPr lang="es-MX" dirty="0" smtClean="0">
                <a:solidFill>
                  <a:srgbClr val="002060"/>
                </a:solidFill>
              </a:rPr>
              <a:t>CCS de Seguimiento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sz="2400" dirty="0" err="1" smtClean="0">
                <a:solidFill>
                  <a:srgbClr val="C00000"/>
                </a:solidFill>
              </a:rPr>
              <a:t>Choix</a:t>
            </a:r>
            <a:endParaRPr lang="es-MX" sz="2400" dirty="0" smtClean="0">
              <a:solidFill>
                <a:srgbClr val="C00000"/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sz="2400" dirty="0" smtClean="0">
                <a:solidFill>
                  <a:srgbClr val="C00000"/>
                </a:solidFill>
              </a:rPr>
              <a:t>El Fuerte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sz="2400" dirty="0" err="1" smtClean="0">
                <a:solidFill>
                  <a:srgbClr val="C00000"/>
                </a:solidFill>
              </a:rPr>
              <a:t>Navolato</a:t>
            </a:r>
            <a:endParaRPr lang="es-MX" sz="2400" dirty="0" smtClean="0">
              <a:solidFill>
                <a:srgbClr val="C00000"/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sz="2400" dirty="0" smtClean="0">
                <a:solidFill>
                  <a:srgbClr val="C00000"/>
                </a:solidFill>
              </a:rPr>
              <a:t>Mazatlán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sz="2400" dirty="0" smtClean="0">
                <a:solidFill>
                  <a:srgbClr val="C00000"/>
                </a:solidFill>
              </a:rPr>
              <a:t>Concordia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sz="2400" dirty="0" smtClean="0">
                <a:solidFill>
                  <a:srgbClr val="C00000"/>
                </a:solidFill>
              </a:rPr>
              <a:t>El Rosario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s-MX" sz="2400" dirty="0" err="1" smtClean="0">
                <a:solidFill>
                  <a:srgbClr val="C00000"/>
                </a:solidFill>
              </a:rPr>
              <a:t>Escuinapa</a:t>
            </a:r>
            <a:endParaRPr lang="es-MX" sz="2400" dirty="0" smtClean="0">
              <a:solidFill>
                <a:srgbClr val="C00000"/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es-MX" sz="2400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es-MX" sz="2400" dirty="0">
              <a:solidFill>
                <a:srgbClr val="C00000"/>
              </a:solidFill>
            </a:endParaRPr>
          </a:p>
        </p:txBody>
      </p:sp>
      <p:sp>
        <p:nvSpPr>
          <p:cNvPr id="22" name="Marcador de contenido 21"/>
          <p:cNvSpPr>
            <a:spLocks noGrp="1"/>
          </p:cNvSpPr>
          <p:nvPr>
            <p:ph sz="half" idx="2"/>
          </p:nvPr>
        </p:nvSpPr>
        <p:spPr>
          <a:xfrm>
            <a:off x="7086600" y="3756075"/>
            <a:ext cx="2113671" cy="1434907"/>
          </a:xfrm>
          <a:ln w="76200"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0" indent="0">
              <a:buNone/>
            </a:pPr>
            <a:r>
              <a:rPr lang="es-MX" dirty="0" smtClean="0">
                <a:solidFill>
                  <a:srgbClr val="002060"/>
                </a:solidFill>
              </a:rPr>
              <a:t>CCS de Inicio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sz="2400" dirty="0" smtClean="0">
                <a:solidFill>
                  <a:srgbClr val="C00000"/>
                </a:solidFill>
              </a:rPr>
              <a:t>Ahome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sz="2400" dirty="0" smtClean="0">
                <a:solidFill>
                  <a:srgbClr val="C00000"/>
                </a:solidFill>
              </a:rPr>
              <a:t>Guasave</a:t>
            </a:r>
          </a:p>
          <a:p>
            <a:pPr marL="0" indent="0">
              <a:buNone/>
            </a:pPr>
            <a:endParaRPr lang="es-MX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s-MX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34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2607" y="1082588"/>
            <a:ext cx="10515600" cy="788425"/>
          </a:xfrm>
        </p:spPr>
        <p:txBody>
          <a:bodyPr>
            <a:normAutofit/>
          </a:bodyPr>
          <a:lstStyle/>
          <a:p>
            <a:r>
              <a:rPr lang="es-MX" sz="28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Actividades de los Comités de Contraloría </a:t>
            </a:r>
            <a:r>
              <a:rPr lang="es-MX" sz="2800" b="1" cap="all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</a:t>
            </a:r>
            <a:endParaRPr lang="es-MX" sz="2800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56935"/>
            <a:ext cx="10515600" cy="4304714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es-MX" sz="44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300"/>
              </a:spcBef>
              <a:spcAft>
                <a:spcPts val="200"/>
              </a:spcAft>
              <a:buNone/>
            </a:pPr>
            <a:r>
              <a:rPr lang="es-MX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</a:t>
            </a:r>
            <a:r>
              <a:rPr lang="es-MX" sz="4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vez constituidos los Comités, deben realizar las siguientes </a:t>
            </a:r>
            <a:r>
              <a:rPr lang="es-MX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actividades</a:t>
            </a:r>
          </a:p>
          <a:p>
            <a:pPr marL="0" indent="0" algn="ctr">
              <a:lnSpc>
                <a:spcPct val="120000"/>
              </a:lnSpc>
              <a:spcBef>
                <a:spcPts val="300"/>
              </a:spcBef>
              <a:spcAft>
                <a:spcPts val="200"/>
              </a:spcAft>
              <a:buNone/>
            </a:pPr>
            <a:endParaRPr lang="es-MX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200"/>
              </a:spcAft>
              <a:buNone/>
            </a:pPr>
            <a:r>
              <a:rPr lang="es-MX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Solicitar</a:t>
            </a:r>
            <a:r>
              <a:rPr lang="es-MX" sz="3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la IMEF y/o enlace de Contraloría Social la información pública del proyecto autorizado</a:t>
            </a:r>
          </a:p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200"/>
              </a:spcAft>
              <a:buNone/>
            </a:pPr>
            <a:r>
              <a:rPr lang="es-MX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Vigilar</a:t>
            </a:r>
            <a:r>
              <a:rPr lang="es-MX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s-MX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instalación correcta del CDM. </a:t>
            </a:r>
          </a:p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s-MX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se brinde atención adecuada y oportuna y se lleven a cabo los talleres, foros y mesas de trabajo. </a:t>
            </a:r>
          </a:p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s-MX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aplicación </a:t>
            </a:r>
            <a:r>
              <a:rPr lang="es-MX" sz="3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oportuna</a:t>
            </a:r>
            <a:r>
              <a:rPr lang="es-MX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s-MX" sz="3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transparente</a:t>
            </a:r>
            <a:r>
              <a:rPr lang="es-MX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los recursos públicos asignados al proyecto. </a:t>
            </a:r>
          </a:p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s-MX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el proyecto no se utilice con fines políticos, electorales, de lucro u otros diferentes a la finalidad de los recursos. </a:t>
            </a:r>
          </a:p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s-MX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seguimiento a las quejas y denuncias presentadas. </a:t>
            </a:r>
          </a:p>
          <a:p>
            <a:pPr marL="0" indent="0" algn="just">
              <a:lnSpc>
                <a:spcPct val="120000"/>
              </a:lnSpc>
              <a:spcBef>
                <a:spcPts val="300"/>
              </a:spcBef>
              <a:spcAft>
                <a:spcPts val="200"/>
              </a:spcAft>
              <a:buNone/>
            </a:pPr>
            <a:r>
              <a:rPr lang="es-MX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es-MX" sz="3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Requisitar</a:t>
            </a:r>
            <a:r>
              <a:rPr lang="es-MX" sz="3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entregar al personal del CDM todos los formatos establecidos en la Guía Operativa</a:t>
            </a:r>
            <a:r>
              <a:rPr lang="es-MX" sz="3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MX" dirty="0">
              <a:solidFill>
                <a:srgbClr val="002060"/>
              </a:solidFill>
            </a:endParaRPr>
          </a:p>
        </p:txBody>
      </p:sp>
      <p:pic>
        <p:nvPicPr>
          <p:cNvPr id="4" name="Imagen 3" descr="http://puntogenero.inmujeres.gob.mx/presupuestos/img/_formatos_institucional_inmujeres_logo_gmx_institucional_transparente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348" y="170858"/>
            <a:ext cx="2656803" cy="68258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 descr="C:\Users\PROYECTOS FEDERALES\Downloads\WhatsApp Image 2021-12-21 at 10.56.12.jpe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406" y="112538"/>
            <a:ext cx="2700997" cy="77372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 descr="https://www.gob.mx/cms/uploads/action_program/main_image/23963/post_Logotipo_de_CS_2020.jpg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5111"/>
          <a:stretch/>
        </p:blipFill>
        <p:spPr bwMode="auto">
          <a:xfrm>
            <a:off x="8400255" y="81027"/>
            <a:ext cx="1512169" cy="8829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5575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99701"/>
            <a:ext cx="10515600" cy="1055712"/>
          </a:xfrm>
        </p:spPr>
        <p:txBody>
          <a:bodyPr>
            <a:normAutofit/>
          </a:bodyPr>
          <a:lstStyle/>
          <a:p>
            <a:pPr algn="ctr"/>
            <a:r>
              <a:rPr lang="es-MX" sz="2700" b="1" cap="all" dirty="0" smtClean="0">
                <a:solidFill>
                  <a:srgbClr val="C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La </a:t>
            </a:r>
            <a:r>
              <a:rPr lang="es-MX" sz="2700" b="1" cap="all" dirty="0">
                <a:solidFill>
                  <a:srgbClr val="C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contraloría social, opera a través de dos actores </a:t>
            </a:r>
            <a:r>
              <a:rPr lang="es-MX" sz="2700" b="1" cap="all" dirty="0" smtClean="0">
                <a:solidFill>
                  <a:srgbClr val="C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fundamentales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02190" y="2472742"/>
            <a:ext cx="9651609" cy="3942129"/>
          </a:xfrm>
        </p:spPr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MX" b="1" dirty="0">
                <a:solidFill>
                  <a:srgbClr val="00206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Las ejecutoras (es).</a:t>
            </a:r>
          </a:p>
          <a:p>
            <a:pPr algn="just">
              <a:lnSpc>
                <a:spcPct val="150000"/>
              </a:lnSpc>
            </a:pPr>
            <a:endParaRPr lang="es-MX" b="1" dirty="0">
              <a:solidFill>
                <a:srgbClr val="002060"/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MX" b="1" dirty="0">
                <a:solidFill>
                  <a:srgbClr val="00206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Las  beneficiarias (os).</a:t>
            </a:r>
            <a:endParaRPr lang="es-MX" b="1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2152" y="3997190"/>
            <a:ext cx="4512712" cy="20014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</p:pic>
      <p:pic>
        <p:nvPicPr>
          <p:cNvPr id="5" name="Imagen 4" descr="http://puntogenero.inmujeres.gob.mx/presupuestos/img/_formatos_institucional_inmujeres_logo_gmx_institucional_transparente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348" y="170858"/>
            <a:ext cx="2656803" cy="68258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 descr="C:\Users\PROYECTOS FEDERALES\Downloads\WhatsApp Image 2021-12-21 at 10.56.12.jpe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8610" y="112538"/>
            <a:ext cx="2700997" cy="77372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 descr="https://www.gob.mx/cms/uploads/action_program/main_image/23963/post_Logotipo_de_CS_2020.jp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5111"/>
          <a:stretch/>
        </p:blipFill>
        <p:spPr bwMode="auto">
          <a:xfrm>
            <a:off x="8553159" y="123232"/>
            <a:ext cx="1443673" cy="7724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885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/>
          <p:nvPr/>
        </p:nvPicPr>
        <p:blipFill>
          <a:blip r:embed="rId2"/>
          <a:stretch>
            <a:fillRect/>
          </a:stretch>
        </p:blipFill>
        <p:spPr>
          <a:xfrm rot="1399983">
            <a:off x="7328878" y="2756991"/>
            <a:ext cx="2371398" cy="1182734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6243" y="1297011"/>
            <a:ext cx="6992815" cy="728737"/>
          </a:xfrm>
        </p:spPr>
        <p:txBody>
          <a:bodyPr>
            <a:normAutofit/>
          </a:bodyPr>
          <a:lstStyle/>
          <a:p>
            <a:pPr algn="ctr"/>
            <a:r>
              <a:rPr lang="es-MX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Quejas y </a:t>
            </a:r>
            <a:r>
              <a:rPr lang="es-MX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Denuncias</a:t>
            </a:r>
            <a:endParaRPr lang="es-MX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56603" y="2335237"/>
            <a:ext cx="10339754" cy="389675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000" b="1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MX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 Secretaría de las Mujeres: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MX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6677 52 06 72 y 6677 52 06 73</a:t>
            </a:r>
            <a:endParaRPr lang="es-MX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MX" sz="2000" b="1" dirty="0">
                <a:latin typeface="Arial" panose="020B0604020202020204" pitchFamily="34" charset="0"/>
                <a:cs typeface="Arial" panose="020B0604020202020204" pitchFamily="34" charset="0"/>
              </a:rPr>
              <a:t>En la </a:t>
            </a:r>
            <a:r>
              <a:rPr lang="es-MX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Secretaría </a:t>
            </a:r>
            <a:r>
              <a:rPr lang="es-MX" sz="2000" b="1" dirty="0">
                <a:latin typeface="Arial" panose="020B0604020202020204" pitchFamily="34" charset="0"/>
                <a:cs typeface="Arial" panose="020B0604020202020204" pitchFamily="34" charset="0"/>
              </a:rPr>
              <a:t>de la Función Pública:</a:t>
            </a:r>
          </a:p>
          <a:p>
            <a:pPr>
              <a:lnSpc>
                <a:spcPct val="150000"/>
              </a:lnSpc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contactociudadano@funcionpublica.Gob.mx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lnSpc>
                <a:spcPct val="150000"/>
              </a:lnSpc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quejas@funcionpublica.Gob.mx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 y a lo teléfonos (55) 2000 3000 y al (800) 1120 584.</a:t>
            </a:r>
          </a:p>
          <a:p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 descr="http://puntogenero.inmujeres.gob.mx/presupuestos/img/_formatos_institucional_inmujeres_logo_gmx_institucional_transparente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348" y="170858"/>
            <a:ext cx="2656803" cy="68258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 descr="C:\Users\PROYECTOS FEDERALES\Downloads\WhatsApp Image 2021-12-21 at 10.56.12.jpe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8610" y="112538"/>
            <a:ext cx="2700997" cy="77372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 descr="https://www.gob.mx/cms/uploads/action_program/main_image/23963/post_Logotipo_de_CS_2020.jpg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5111"/>
          <a:stretch/>
        </p:blipFill>
        <p:spPr bwMode="auto">
          <a:xfrm>
            <a:off x="8553159" y="123232"/>
            <a:ext cx="1443673" cy="7724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020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07623" y="2063939"/>
            <a:ext cx="8281851" cy="1985554"/>
          </a:xfrm>
        </p:spPr>
        <p:txBody>
          <a:bodyPr>
            <a:normAutofit/>
          </a:bodyPr>
          <a:lstStyle/>
          <a:p>
            <a:pPr algn="ctr"/>
            <a:r>
              <a:rPr lang="es-MX" sz="4000" b="1" cap="all" dirty="0" smtClean="0">
                <a:solidFill>
                  <a:srgbClr val="002060"/>
                </a:solidFill>
                <a:latin typeface="Century Gothic" pitchFamily="34" charset="0"/>
              </a:rPr>
              <a:t>Con Tu Participación Podemos Prevenir a Tiempo</a:t>
            </a:r>
            <a:r>
              <a:rPr lang="es-MX" sz="4000" b="1" cap="all" dirty="0">
                <a:solidFill>
                  <a:srgbClr val="002060"/>
                </a:solidFill>
                <a:latin typeface="Century Gothic" pitchFamily="34" charset="0"/>
              </a:rPr>
              <a:t/>
            </a:r>
            <a:br>
              <a:rPr lang="es-MX" sz="4000" b="1" cap="all" dirty="0">
                <a:solidFill>
                  <a:srgbClr val="002060"/>
                </a:solidFill>
                <a:latin typeface="Century Gothic" pitchFamily="34" charset="0"/>
              </a:rPr>
            </a:br>
            <a:r>
              <a:rPr lang="es-ES" dirty="0" smtClean="0">
                <a:solidFill>
                  <a:srgbClr val="992337"/>
                </a:solidFill>
                <a:latin typeface="Albertus Extra Bold" panose="020E0802040304020204" pitchFamily="34" charset="0"/>
              </a:rPr>
              <a:t>Gracias..!!</a:t>
            </a:r>
            <a:endParaRPr lang="es-MX" dirty="0">
              <a:solidFill>
                <a:srgbClr val="992337"/>
              </a:solidFill>
            </a:endParaRPr>
          </a:p>
        </p:txBody>
      </p:sp>
      <p:pic>
        <p:nvPicPr>
          <p:cNvPr id="3" name="Imagen 2" descr="http://puntogenero.inmujeres.gob.mx/presupuestos/img/_formatos_institucional_inmujeres_logo_gmx_institucional_transparente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348" y="170858"/>
            <a:ext cx="2656803" cy="682581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n 3" descr="C:\Users\PROYECTOS FEDERALES\Downloads\WhatsApp Image 2021-12-21 at 10.56.12.jpe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8610" y="112538"/>
            <a:ext cx="2700997" cy="77372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 descr="https://www.gob.mx/cms/uploads/action_program/main_image/23963/post_Logotipo_de_CS_2020.jpg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5" r="5111"/>
          <a:stretch/>
        </p:blipFill>
        <p:spPr bwMode="auto">
          <a:xfrm>
            <a:off x="8553159" y="123232"/>
            <a:ext cx="1443673" cy="77241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FABE4508-E7B0-4C90-A34D-23629257F78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3023" y="4219304"/>
            <a:ext cx="4953738" cy="2142309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  <a:effectLst>
            <a:glow rad="101600">
              <a:srgbClr val="FAC2CB">
                <a:alpha val="60000"/>
              </a:srgbClr>
            </a:glow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37299054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1841</TotalTime>
  <Words>362</Words>
  <Application>Microsoft Office PowerPoint</Application>
  <PresentationFormat>Panorámica</PresentationFormat>
  <Paragraphs>44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8" baseType="lpstr">
      <vt:lpstr>Albertus Extra Bold</vt:lpstr>
      <vt:lpstr>Arial</vt:lpstr>
      <vt:lpstr>Arial Unicode MS</vt:lpstr>
      <vt:lpstr>Bauhaus 93</vt:lpstr>
      <vt:lpstr>Calibri</vt:lpstr>
      <vt:lpstr>Calibri Light</vt:lpstr>
      <vt:lpstr>Century Gothic</vt:lpstr>
      <vt:lpstr>Comic Sans MS</vt:lpstr>
      <vt:lpstr>Wingdings</vt:lpstr>
      <vt:lpstr>Tema de Office</vt:lpstr>
      <vt:lpstr>Secretaría de las Mujeres Gobierno del Estado de Sinaloa</vt:lpstr>
      <vt:lpstr>Presentación de PowerPoint</vt:lpstr>
      <vt:lpstr>Presentación de PowerPoint</vt:lpstr>
      <vt:lpstr>Comités de Contraloría Social en Sinaloa</vt:lpstr>
      <vt:lpstr>Actividades de los Comités de Contraloría Social</vt:lpstr>
      <vt:lpstr>La contraloría social, opera a través de dos actores fundamentales</vt:lpstr>
      <vt:lpstr>Quejas y Denuncias</vt:lpstr>
      <vt:lpstr>Con Tu Participación Podemos Prevenir a Tiempo Gracias..!!</vt:lpstr>
    </vt:vector>
  </TitlesOfParts>
  <Company>TuSoft.org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TuSoft</dc:creator>
  <cp:lastModifiedBy>PROYECTOS FEDERALES</cp:lastModifiedBy>
  <cp:revision>94</cp:revision>
  <cp:lastPrinted>2017-06-14T17:55:47Z</cp:lastPrinted>
  <dcterms:created xsi:type="dcterms:W3CDTF">2016-10-12T16:01:35Z</dcterms:created>
  <dcterms:modified xsi:type="dcterms:W3CDTF">2021-12-28T15:39:46Z</dcterms:modified>
</cp:coreProperties>
</file>